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797675" cy="9928225"/>
  <p:embeddedFontLst>
    <p:embeddedFont>
      <p:font typeface="Gill Sans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illSans-bold.fntdata"/><Relationship Id="rId14" Type="http://schemas.openxmlformats.org/officeDocument/2006/relationships/font" Target="fonts/Gill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600"/>
            <a:ext cx="4532000" cy="3723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33150" y="744600"/>
            <a:ext cx="4532000" cy="3723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33150" y="744600"/>
            <a:ext cx="4532000" cy="3723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33150" y="744600"/>
            <a:ext cx="4532000" cy="3723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33150" y="744600"/>
            <a:ext cx="4532000" cy="3723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33150" y="744600"/>
            <a:ext cx="4532000" cy="3723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1133150" y="744600"/>
            <a:ext cx="4532000" cy="3723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33150" y="744600"/>
            <a:ext cx="4532000" cy="3723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33150" y="744600"/>
            <a:ext cx="4532000" cy="3723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33150" y="744600"/>
            <a:ext cx="4532000" cy="3723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3F3F3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cap="sq" cmpd="sng" w="317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4545009" y="324172"/>
            <a:ext cx="3101983" cy="7729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6810676" y="2779696"/>
            <a:ext cx="4983480" cy="1298608"/>
          </a:xfrm>
          <a:prstGeom prst="rect">
            <a:avLst/>
          </a:prstGeom>
          <a:solidFill>
            <a:schemeClr val="lt1"/>
          </a:solidFill>
          <a:ln cap="sq" cmpd="sng" w="317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2838641" y="329756"/>
            <a:ext cx="4983480" cy="6198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cap="sq" cmpd="sng" w="317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0" sz="19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5" name="Google Shape;25;p4"/>
          <p:cNvSpPr txBox="1"/>
          <p:nvPr>
            <p:ph idx="2" type="body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3" type="body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4" type="body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0" sz="19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cap="sq" cmpd="sng" w="317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cap="sq" cmpd="sng" w="317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cap="sq" cmpd="sng" w="317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cap="sq" cmpd="sng" w="317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1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hyperlink" Target="mailto:szilvas@szilvasproperty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7" Type="http://schemas.openxmlformats.org/officeDocument/2006/relationships/image" Target="../media/image1.jpg"/><Relationship Id="rId8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5" Type="http://schemas.openxmlformats.org/officeDocument/2006/relationships/image" Target="../media/image10.jp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szilvas@szilvasproperty.com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hu-HU" sz="2800"/>
              <a:t>AZ INGATLAN ÉRTÉKELÉS ÉS AZ INGATLAN ÜZEMELTETÉS ÖSSZEFÜGGÉSEI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2214694" cy="203372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2695194" y="4352544"/>
            <a:ext cx="6801612" cy="764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u-HU">
                <a:solidFill>
                  <a:srgbClr val="006699"/>
                </a:solidFill>
              </a:rPr>
              <a:t>LAKOSSÁG 	VÁLLALAT 	LÉTESÍTMÉNYEK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892029" y="5133682"/>
            <a:ext cx="6096000" cy="1593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Szilvás Nikoletta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Ingatlanvagyon és gépértékelő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sng" cap="none" strike="noStrik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szilvas@szilvasproperty.com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+36 30 681 4107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1324411" y="761592"/>
            <a:ext cx="9543176" cy="1753341"/>
          </a:xfrm>
          <a:prstGeom prst="rect">
            <a:avLst/>
          </a:prstGeom>
          <a:solidFill>
            <a:schemeClr val="lt1"/>
          </a:solidFill>
          <a:ln cap="sq" cmpd="sng" w="317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ill Sans"/>
              <a:buNone/>
            </a:pPr>
            <a:br>
              <a:rPr lang="hu-HU"/>
            </a:br>
            <a:r>
              <a:rPr lang="hu-HU" sz="3100"/>
              <a:t>AZ INGATLAN ÜZEMELTETÉS, HASZNOSÍTÁS, ENERGIAHATÉKONYSÁG MILYEN MÉRTÉKBEN BEFOLYÁSOLJA AZ INGATLAN ÉRTÉKÉT</a:t>
            </a:r>
            <a:br>
              <a:rPr lang="hu-HU"/>
            </a:b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2038188" y="2691058"/>
            <a:ext cx="7729728" cy="188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hu-HU" sz="8000">
                <a:solidFill>
                  <a:schemeClr val="dk1"/>
                </a:solidFill>
              </a:rPr>
              <a:t>Technológia fejlődésével és az energia hatékonyság előtérbe kerülésével változások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u-HU" sz="8000"/>
              <a:t>Kettévált a piac energiahatékonyság szempontjából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u-HU" sz="8000"/>
              <a:t>Nem csak az energia, ez egy komplex szemlélet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u-HU" sz="8000"/>
              <a:t>BIM (Building Information Modeling) szemlélet a tervezésben és az üzemeltetésben</a:t>
            </a:r>
            <a:endParaRPr/>
          </a:p>
          <a:p>
            <a:pPr indent="-20002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42425" cy="1140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5435" y="4452167"/>
            <a:ext cx="3166780" cy="2112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526423" y="2321756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u-HU" sz="2000">
                <a:solidFill>
                  <a:srgbClr val="008080"/>
                </a:solidFill>
              </a:rPr>
              <a:t>KORÁBAN</a:t>
            </a:r>
            <a:endParaRPr/>
          </a:p>
        </p:txBody>
      </p:sp>
      <p:sp>
        <p:nvSpPr>
          <p:cNvPr id="102" name="Google Shape;102;p15"/>
          <p:cNvSpPr txBox="1"/>
          <p:nvPr>
            <p:ph idx="2" type="body"/>
          </p:nvPr>
        </p:nvSpPr>
        <p:spPr>
          <a:xfrm>
            <a:off x="1583436" y="3296532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Lokáció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Alapterület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Műszaki állapot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Komfortfokozat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Építés éve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Építési mód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 txBox="1"/>
          <p:nvPr>
            <p:ph idx="3" type="body"/>
          </p:nvPr>
        </p:nvSpPr>
        <p:spPr>
          <a:xfrm>
            <a:off x="6338316" y="3296532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u-HU" sz="2000">
                <a:solidFill>
                  <a:schemeClr val="dk1"/>
                </a:solidFill>
              </a:rPr>
              <a:t>Energiahatékonyság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Hatékony terület felhasználás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Létesítmény üzemeltetés</a:t>
            </a:r>
            <a:r>
              <a:rPr lang="hu-HU" sz="2000">
                <a:solidFill>
                  <a:srgbClr val="00B050"/>
                </a:solidFill>
              </a:rPr>
              <a:t>, </a:t>
            </a:r>
            <a:r>
              <a:rPr lang="hu-HU" sz="2000"/>
              <a:t>vagy okos otthon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 txBox="1"/>
          <p:nvPr>
            <p:ph idx="4" type="body"/>
          </p:nvPr>
        </p:nvSpPr>
        <p:spPr>
          <a:xfrm>
            <a:off x="5608474" y="2354994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u-HU" sz="2000">
                <a:solidFill>
                  <a:srgbClr val="008080"/>
                </a:solidFill>
              </a:rPr>
              <a:t>VÁLTOZÁS UTÁN</a:t>
            </a:r>
            <a:endParaRPr/>
          </a:p>
        </p:txBody>
      </p:sp>
      <p:sp>
        <p:nvSpPr>
          <p:cNvPr id="105" name="Google Shape;105;p15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cap="sq" cmpd="sng" w="317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hu-HU"/>
              <a:t>ÉRTÉKELÉSI SZEMPONTOK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83515" cy="117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2172413" y="520075"/>
            <a:ext cx="7729728" cy="1188720"/>
          </a:xfrm>
          <a:prstGeom prst="rect">
            <a:avLst/>
          </a:prstGeom>
          <a:solidFill>
            <a:schemeClr val="lt1"/>
          </a:solidFill>
          <a:ln cap="sq" cmpd="sng" w="317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hu-HU"/>
              <a:t>BIM SZEMLÉLET</a:t>
            </a:r>
            <a:endParaRPr/>
          </a:p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587229" y="2115211"/>
            <a:ext cx="6509857" cy="3966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Megfelelően megalapozott szemléletmód,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Informatikai eszköztár,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Hatékony szervezés,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Együttműködés és az ezekhez szükséges infrastruktúra – ez a BIM.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br>
              <a:rPr lang="hu-HU" sz="2000"/>
            </a:br>
            <a:r>
              <a:rPr lang="hu-HU" sz="2000"/>
              <a:t>Ezek hiányában hosszú távon hátrányba kerülnek a </a:t>
            </a:r>
            <a:r>
              <a:rPr lang="hu-HU" sz="2000">
                <a:solidFill>
                  <a:schemeClr val="dk1"/>
                </a:solidFill>
              </a:rPr>
              <a:t>piaci szereplők</a:t>
            </a: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198" y="3267062"/>
            <a:ext cx="4647501" cy="322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0"/>
            <a:ext cx="1294496" cy="118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2063356" y="335518"/>
            <a:ext cx="7625928" cy="1063672"/>
          </a:xfrm>
          <a:prstGeom prst="rect">
            <a:avLst/>
          </a:prstGeom>
          <a:solidFill>
            <a:schemeClr val="lt1"/>
          </a:solidFill>
          <a:ln cap="sq" cmpd="sng" w="317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hu-HU"/>
              <a:t>TÖRZSFEJLŐDÉS</a:t>
            </a: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273" y="4737946"/>
            <a:ext cx="2561988" cy="133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4237" y="4311941"/>
            <a:ext cx="1156514" cy="200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5727" y="4165665"/>
            <a:ext cx="1712034" cy="216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33486" y="3617425"/>
            <a:ext cx="3640822" cy="2709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17"/>
          <p:cNvCxnSpPr/>
          <p:nvPr/>
        </p:nvCxnSpPr>
        <p:spPr>
          <a:xfrm>
            <a:off x="3129093" y="5358729"/>
            <a:ext cx="318781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5" name="Google Shape;125;p17"/>
          <p:cNvCxnSpPr/>
          <p:nvPr/>
        </p:nvCxnSpPr>
        <p:spPr>
          <a:xfrm>
            <a:off x="4959498" y="5343284"/>
            <a:ext cx="318781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6" name="Google Shape;126;p17"/>
          <p:cNvCxnSpPr/>
          <p:nvPr/>
        </p:nvCxnSpPr>
        <p:spPr>
          <a:xfrm>
            <a:off x="7425656" y="5333059"/>
            <a:ext cx="318781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27" name="Google Shape;127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94202" y="1635852"/>
            <a:ext cx="5536734" cy="174491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/>
          <p:nvPr/>
        </p:nvSpPr>
        <p:spPr>
          <a:xfrm>
            <a:off x="3984248" y="6308335"/>
            <a:ext cx="652743" cy="388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1990</a:t>
            </a:r>
            <a:endParaRPr/>
          </a:p>
        </p:txBody>
      </p:sp>
      <p:sp>
        <p:nvSpPr>
          <p:cNvPr id="129" name="Google Shape;129;p17"/>
          <p:cNvSpPr/>
          <p:nvPr/>
        </p:nvSpPr>
        <p:spPr>
          <a:xfrm>
            <a:off x="6056966" y="6314402"/>
            <a:ext cx="652743" cy="375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2010</a:t>
            </a: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9152591" y="6263602"/>
            <a:ext cx="652743" cy="388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1492903" y="6096915"/>
            <a:ext cx="652743" cy="388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1980</a:t>
            </a:r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" y="-1"/>
            <a:ext cx="1269832" cy="1166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cap="sq" cmpd="sng" w="317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hu-HU"/>
              <a:t>LAKOSSÁG</a:t>
            </a:r>
            <a:endParaRPr/>
          </a:p>
        </p:txBody>
      </p:sp>
      <p:sp>
        <p:nvSpPr>
          <p:cNvPr id="138" name="Google Shape;138;p18"/>
          <p:cNvSpPr txBox="1"/>
          <p:nvPr>
            <p:ph idx="1" type="body"/>
          </p:nvPr>
        </p:nvSpPr>
        <p:spPr>
          <a:xfrm>
            <a:off x="2172413" y="2791325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Hatékony szigetelés falak, nyílászárók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Hatékony fűtés és hűtési rendszerek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Világítás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Okos otthon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3036" y="2814212"/>
            <a:ext cx="3655656" cy="3655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0"/>
            <a:ext cx="1294496" cy="118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cap="sq" cmpd="sng" w="317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hu-HU"/>
              <a:t>VÁLLALAT</a:t>
            </a:r>
            <a:endParaRPr/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2231136" y="2638045"/>
            <a:ext cx="5050508" cy="79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hu-HU" sz="8000"/>
              <a:t>Hatékony helyiség gazdálkodás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u-HU" sz="8000"/>
              <a:t>Hatékony fűtés és hűtési rendszerek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u-HU" sz="8000"/>
              <a:t>Energiatakarékos világítás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u-HU" sz="8000"/>
              <a:t>Okos megoldások</a:t>
            </a:r>
            <a:endParaRPr/>
          </a:p>
          <a:p>
            <a:pPr indent="-20002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3168" y="4475850"/>
            <a:ext cx="2982137" cy="175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8143" y="2380267"/>
            <a:ext cx="3288135" cy="211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45209" y="4305417"/>
            <a:ext cx="2982137" cy="158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-1"/>
            <a:ext cx="1367405" cy="1255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cap="sq" cmpd="sng" w="317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hu-HU"/>
              <a:t>LÉTESÍTMÉNYEK</a:t>
            </a:r>
            <a:endParaRPr/>
          </a:p>
        </p:txBody>
      </p:sp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2231136" y="2638044"/>
            <a:ext cx="4874339" cy="3255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Projekt összeállítása,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Ingatlan felmérés, adatfrissítés,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BIM szemlélet,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Hatékonyságnövelés,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Komplex informatikai rendszer felépítése,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Helyiség hasznosítás,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u-HU" sz="2000"/>
              <a:t>Bérleti díjak, költségek meghatározása,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3547" y="3372416"/>
            <a:ext cx="3927834" cy="252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"/>
            <a:ext cx="1317072" cy="120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930176" y="2025896"/>
            <a:ext cx="4486656" cy="114149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ill Sans"/>
              <a:buNone/>
            </a:pPr>
            <a:r>
              <a:rPr lang="hu-HU" sz="2800">
                <a:solidFill>
                  <a:schemeClr val="accent3"/>
                </a:solidFill>
              </a:rPr>
              <a:t>KÖSZÖNÖM FIGYELMÜKET</a:t>
            </a:r>
            <a:endParaRPr/>
          </a:p>
        </p:txBody>
      </p:sp>
      <p:sp>
        <p:nvSpPr>
          <p:cNvPr id="164" name="Google Shape;164;p21"/>
          <p:cNvSpPr txBox="1"/>
          <p:nvPr>
            <p:ph idx="2" type="body"/>
          </p:nvPr>
        </p:nvSpPr>
        <p:spPr>
          <a:xfrm>
            <a:off x="1115568" y="3976921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hu-HU">
                <a:latin typeface="Gill Sans"/>
                <a:ea typeface="Gill Sans"/>
                <a:cs typeface="Gill Sans"/>
                <a:sym typeface="Gill Sans"/>
              </a:rPr>
              <a:t>Szilvás Nikoletta</a:t>
            </a:r>
            <a:endParaRPr/>
          </a:p>
          <a:p>
            <a:pPr indent="0" lvl="0" marL="0" rtl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rPr lang="hu-HU">
                <a:latin typeface="Gill Sans"/>
                <a:ea typeface="Gill Sans"/>
                <a:cs typeface="Gill Sans"/>
                <a:sym typeface="Gill Sans"/>
              </a:rPr>
              <a:t>Ingatlanvagyon és gépértékelő</a:t>
            </a:r>
            <a:endParaRPr/>
          </a:p>
          <a:p>
            <a:pPr indent="0" lvl="0" marL="0" rtl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rPr lang="hu-HU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szilvas@szilvasproperty.com</a:t>
            </a:r>
            <a:endParaRPr u="sng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rPr lang="hu-HU">
                <a:latin typeface="Gill Sans"/>
                <a:ea typeface="Gill Sans"/>
                <a:cs typeface="Gill Sans"/>
                <a:sym typeface="Gill Sans"/>
              </a:rPr>
              <a:t>+36 30 681 4107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pic>
        <p:nvPicPr>
          <p:cNvPr id="165" name="Google Shape;165;p2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5169" y="2025896"/>
            <a:ext cx="4739780" cy="304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1"/>
            <a:ext cx="1728132" cy="158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